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6"/>
  </p:notesMasterIdLst>
  <p:sldIdLst>
    <p:sldId id="256" r:id="rId2"/>
    <p:sldId id="257" r:id="rId3"/>
    <p:sldId id="307" r:id="rId4"/>
    <p:sldId id="308" r:id="rId5"/>
    <p:sldId id="298" r:id="rId6"/>
    <p:sldId id="297" r:id="rId7"/>
    <p:sldId id="299" r:id="rId8"/>
    <p:sldId id="300" r:id="rId9"/>
    <p:sldId id="301" r:id="rId10"/>
    <p:sldId id="303" r:id="rId11"/>
    <p:sldId id="302" r:id="rId12"/>
    <p:sldId id="304" r:id="rId13"/>
    <p:sldId id="305" r:id="rId14"/>
    <p:sldId id="30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93" d="100"/>
          <a:sy n="93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0C96E6-EBDF-4CB0-8B3C-B5774B02B4B8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7D24D-42EE-48F3-B62A-CD5DB3AB2D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7116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1ebfdd2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1ebfdd2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16353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4196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719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3974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803f9f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803f9f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09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c6803f9fe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c6803f9fe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777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8641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925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01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5715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b="1" dirty="0"/>
              <a:t>1. </a:t>
            </a:r>
            <a:r>
              <a:rPr lang="zh-CN" altLang="en-US" b="1" dirty="0"/>
              <a:t>变分自编码器（</a:t>
            </a:r>
            <a:r>
              <a:rPr lang="en-US" altLang="zh-CN" b="1" dirty="0"/>
              <a:t>Variational Autoencoder, VAE</a:t>
            </a:r>
            <a:r>
              <a:rPr lang="zh-CN" altLang="en-US" b="1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特点</a:t>
            </a:r>
            <a:r>
              <a:rPr lang="zh-CN" altLang="en-US" dirty="0"/>
              <a:t>：</a:t>
            </a:r>
            <a:r>
              <a:rPr lang="en-US" altLang="zh-CN" dirty="0"/>
              <a:t>VAE</a:t>
            </a:r>
            <a:r>
              <a:rPr lang="zh-CN" altLang="en-US" dirty="0"/>
              <a:t>是一种生成模型，可以学习数据的潜在分布。相比于传统的自编码器，</a:t>
            </a:r>
            <a:r>
              <a:rPr lang="en-US" altLang="zh-CN" dirty="0"/>
              <a:t>VAE</a:t>
            </a:r>
            <a:r>
              <a:rPr lang="zh-CN" altLang="en-US" dirty="0"/>
              <a:t>通过引入概率分布来生成潜在空间的表示，这使得它对数据的生成和重建有更强的能力。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应用</a:t>
            </a:r>
            <a:r>
              <a:rPr lang="zh-CN" altLang="en-US" dirty="0"/>
              <a:t>：</a:t>
            </a:r>
            <a:r>
              <a:rPr lang="en-US" altLang="zh-CN" dirty="0"/>
              <a:t>VAE</a:t>
            </a:r>
            <a:r>
              <a:rPr lang="zh-CN" altLang="en-US" dirty="0"/>
              <a:t>可以生成更逼真的图像，从而更好地捕捉图像中的细微特征。这在缺陷检测中可能会有帮助，特别是当缺陷非常小或微妙时。</a:t>
            </a:r>
            <a:endParaRPr lang="en-US" altLang="zh-CN" dirty="0"/>
          </a:p>
          <a:p>
            <a:pPr>
              <a:buFont typeface="Arial" panose="020B0604020202020204" pitchFamily="34" charset="0"/>
              <a:buChar char="•"/>
            </a:pPr>
            <a:endParaRPr lang="zh-CN" altLang="en-US" dirty="0"/>
          </a:p>
          <a:p>
            <a:r>
              <a:rPr lang="en-US" altLang="zh-CN" b="1" dirty="0"/>
              <a:t>2. </a:t>
            </a:r>
            <a:r>
              <a:rPr lang="zh-CN" altLang="en-US" b="1" dirty="0"/>
              <a:t>卷积自编码器（</a:t>
            </a:r>
            <a:r>
              <a:rPr lang="en-US" altLang="zh-CN" b="1" dirty="0"/>
              <a:t>Convolutional Autoencoder, CAE</a:t>
            </a:r>
            <a:r>
              <a:rPr lang="zh-CN" altLang="en-US" b="1" dirty="0"/>
              <a:t>）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特点</a:t>
            </a:r>
            <a:r>
              <a:rPr lang="zh-CN" altLang="en-US" dirty="0"/>
              <a:t>：</a:t>
            </a:r>
            <a:r>
              <a:rPr lang="en-US" altLang="zh-CN" dirty="0"/>
              <a:t>CAE</a:t>
            </a:r>
            <a:r>
              <a:rPr lang="zh-CN" altLang="en-US" dirty="0"/>
              <a:t>使用卷积层代替全连接层来处理图像数据，保留了空间信息，并能更好地提取图像的局部特征。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应用</a:t>
            </a:r>
            <a:r>
              <a:rPr lang="zh-CN" altLang="en-US" dirty="0"/>
              <a:t>：对于图像数据来说，</a:t>
            </a:r>
            <a:r>
              <a:rPr lang="en-US" altLang="zh-CN" dirty="0"/>
              <a:t>CAE</a:t>
            </a:r>
            <a:r>
              <a:rPr lang="zh-CN" altLang="en-US" dirty="0"/>
              <a:t>比传统的自编码器更加高效和有效，特别是在处理高分辨率图像和复杂的缺陷模式时。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r>
              <a:rPr lang="en-US" altLang="zh-CN" b="1" dirty="0"/>
              <a:t>4. </a:t>
            </a:r>
            <a:r>
              <a:rPr lang="zh-CN" altLang="en-US" b="1" dirty="0"/>
              <a:t>注意力机制（</a:t>
            </a:r>
            <a:r>
              <a:rPr lang="en-US" altLang="zh-CN" b="1" dirty="0"/>
              <a:t>Attention Mechanism</a:t>
            </a:r>
            <a:r>
              <a:rPr lang="zh-CN" altLang="en-US" b="1" dirty="0"/>
              <a:t>）与自编码器的结合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 dirty="0"/>
              <a:t>特点</a:t>
            </a:r>
            <a:r>
              <a:rPr lang="zh-CN" altLang="en-US" dirty="0"/>
              <a:t>：在自编码器中引入注意力机制，使模型能够自动关注图像中的关键区域或特定特征。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b="1"/>
              <a:t>应用</a:t>
            </a:r>
            <a:r>
              <a:rPr lang="zh-CN" altLang="en-US"/>
              <a:t>：注意力机制可以帮助模型更好地定位和区分缺陷区域，尤其是在背景复杂或缺陷不明显的情况下。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295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6c73fbca98_0_4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6c73fbca98_0_4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860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59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852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8893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25660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2575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60444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2992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8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335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7615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77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005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5861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313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90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5795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83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911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52C4522-5A43-4B83-9A2D-86A1F2C06C43}" type="datetimeFigureOut">
              <a:rPr lang="zh-TW" altLang="en-US" smtClean="0"/>
              <a:t>2024/9/9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75CA8B6-D3A1-47A7-9138-8625EE38087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4080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G"/><Relationship Id="rId4" Type="http://schemas.openxmlformats.org/officeDocument/2006/relationships/hyperlink" Target="https://avandekleut.github.io/vae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G"/><Relationship Id="rId5" Type="http://schemas.openxmlformats.org/officeDocument/2006/relationships/hyperlink" Target="https://arxiv.org/pdf/1512.03385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ymssp.2021.10872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3FD946-DBE6-430D-CE4D-7E6FF1F8F7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5400" b="1" dirty="0"/>
              <a:t>Inspection of Cast Products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B7B56BB-FF53-B273-71E2-13FC97CE2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Deep Learning Project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03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 descr="一張含有 圖表, 螢幕擷取畫面, 文字, 設計 的圖片&#10;&#10;自動產生的描述">
            <a:extLst>
              <a:ext uri="{FF2B5EF4-FFF2-40B4-BE49-F238E27FC236}">
                <a16:creationId xmlns:a16="http://schemas.microsoft.com/office/drawing/2014/main" id="{4595BF08-1911-D4B8-61BC-690426FD9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898" y="2657362"/>
            <a:ext cx="7082917" cy="2955588"/>
          </a:xfrm>
          <a:prstGeom prst="rect">
            <a:avLst/>
          </a:prstGeom>
        </p:spPr>
      </p:pic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solidFill>
                  <a:schemeClr val="lt1"/>
                </a:solidFill>
              </a:rPr>
              <a:t>Deep Learning Example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" name="Google Shape;505;p29">
            <a:extLst>
              <a:ext uri="{FF2B5EF4-FFF2-40B4-BE49-F238E27FC236}">
                <a16:creationId xmlns:a16="http://schemas.microsoft.com/office/drawing/2014/main" id="{51EBFE25-D952-56EE-B80D-155E910A7CF9}"/>
              </a:ext>
            </a:extLst>
          </p:cNvPr>
          <p:cNvSpPr txBox="1"/>
          <p:nvPr/>
        </p:nvSpPr>
        <p:spPr>
          <a:xfrm>
            <a:off x="1738400" y="1591897"/>
            <a:ext cx="5070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2433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Detection Task</a:t>
            </a:r>
            <a:r>
              <a:rPr lang="en" sz="2433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2433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433" dirty="0">
              <a:solidFill>
                <a:srgbClr val="424242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16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3BA458-0459-9136-54BE-FC74ABB41DBD}"/>
              </a:ext>
            </a:extLst>
          </p:cNvPr>
          <p:cNvSpPr txBox="1"/>
          <p:nvPr/>
        </p:nvSpPr>
        <p:spPr>
          <a:xfrm>
            <a:off x="8449877" y="1183502"/>
            <a:ext cx="20037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https://avandekleut.github.io/vae/</a:t>
            </a:r>
            <a:endParaRPr lang="en-US" altLang="zh-TW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AB5FDD-DDD4-62C3-6A39-5C3078A7B996}"/>
              </a:ext>
            </a:extLst>
          </p:cNvPr>
          <p:cNvSpPr txBox="1"/>
          <p:nvPr/>
        </p:nvSpPr>
        <p:spPr>
          <a:xfrm>
            <a:off x="828946" y="2626157"/>
            <a:ext cx="200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VAE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325341A-D1ED-3647-44C7-6FC73CCB12F3}"/>
              </a:ext>
            </a:extLst>
          </p:cNvPr>
          <p:cNvSpPr/>
          <p:nvPr/>
        </p:nvSpPr>
        <p:spPr>
          <a:xfrm>
            <a:off x="2869995" y="3078181"/>
            <a:ext cx="1741171" cy="244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DD6F28-ADAB-59DC-678B-3FA357112DDB}"/>
              </a:ext>
            </a:extLst>
          </p:cNvPr>
          <p:cNvSpPr/>
          <p:nvPr/>
        </p:nvSpPr>
        <p:spPr>
          <a:xfrm>
            <a:off x="6284007" y="3077614"/>
            <a:ext cx="1669676" cy="24064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0210A98-E627-B7D8-BA4E-E34B0CA53C7B}"/>
              </a:ext>
            </a:extLst>
          </p:cNvPr>
          <p:cNvSpPr txBox="1"/>
          <p:nvPr/>
        </p:nvSpPr>
        <p:spPr>
          <a:xfrm>
            <a:off x="2907323" y="3732046"/>
            <a:ext cx="166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Convolution blocks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FF9B6F-E9BB-A5CC-EA5C-6C90530F3BF3}"/>
              </a:ext>
            </a:extLst>
          </p:cNvPr>
          <p:cNvSpPr txBox="1"/>
          <p:nvPr/>
        </p:nvSpPr>
        <p:spPr>
          <a:xfrm>
            <a:off x="6387479" y="3732046"/>
            <a:ext cx="16665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Convolution blocks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90830E4-BDAB-9198-944B-0AEE34DC3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612" y="5970163"/>
            <a:ext cx="4725475" cy="551216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49531F06-D0A4-5DE7-2EC9-04A187CF8B47}"/>
              </a:ext>
            </a:extLst>
          </p:cNvPr>
          <p:cNvSpPr txBox="1"/>
          <p:nvPr/>
        </p:nvSpPr>
        <p:spPr>
          <a:xfrm>
            <a:off x="736537" y="5970163"/>
            <a:ext cx="4309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Loss function: W1 * MSE + W2 * KL</a:t>
            </a:r>
          </a:p>
        </p:txBody>
      </p:sp>
    </p:spTree>
    <p:extLst>
      <p:ext uri="{BB962C8B-B14F-4D97-AF65-F5344CB8AC3E}">
        <p14:creationId xmlns:p14="http://schemas.microsoft.com/office/powerpoint/2010/main" val="3508381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Image Anomaly Detection and Localization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3" name="圖片 2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B1E313C2-4850-08BE-8D2E-45E517BC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393" y="2295398"/>
            <a:ext cx="5777952" cy="2970705"/>
          </a:xfrm>
          <a:prstGeom prst="rect">
            <a:avLst/>
          </a:prstGeom>
        </p:spPr>
      </p:pic>
      <p:pic>
        <p:nvPicPr>
          <p:cNvPr id="5" name="圖片 4" descr="一張含有 行, 繪圖, 圖表 的圖片&#10;&#10;自動產生的描述">
            <a:extLst>
              <a:ext uri="{FF2B5EF4-FFF2-40B4-BE49-F238E27FC236}">
                <a16:creationId xmlns:a16="http://schemas.microsoft.com/office/drawing/2014/main" id="{142B40F6-119C-0069-6630-94819F298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46" y="2294500"/>
            <a:ext cx="5964948" cy="2971603"/>
          </a:xfrm>
          <a:prstGeom prst="rect">
            <a:avLst/>
          </a:prstGeom>
        </p:spPr>
      </p:pic>
      <p:pic>
        <p:nvPicPr>
          <p:cNvPr id="9" name="圖片 8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F4B3BB38-0176-D3DA-45AA-11F4A9F74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445" y="5266103"/>
            <a:ext cx="4800600" cy="1206500"/>
          </a:xfrm>
          <a:prstGeom prst="rect">
            <a:avLst/>
          </a:prstGeom>
        </p:spPr>
      </p:pic>
      <p:pic>
        <p:nvPicPr>
          <p:cNvPr id="12" name="圖片 11" descr="一張含有 文字, 字型, 螢幕擷取畫面, 設計 的圖片&#10;&#10;自動產生的描述">
            <a:extLst>
              <a:ext uri="{FF2B5EF4-FFF2-40B4-BE49-F238E27FC236}">
                <a16:creationId xmlns:a16="http://schemas.microsoft.com/office/drawing/2014/main" id="{4970D61C-6E4D-134D-C7DA-17649757C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393" y="5266103"/>
            <a:ext cx="46990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949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圓形 的圖片&#10;&#10;自動產生的描述">
            <a:extLst>
              <a:ext uri="{FF2B5EF4-FFF2-40B4-BE49-F238E27FC236}">
                <a16:creationId xmlns:a16="http://schemas.microsoft.com/office/drawing/2014/main" id="{5FAE465E-7811-785F-0586-1E0200421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08" y="0"/>
            <a:ext cx="6858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E740FE2-A51F-9D9F-28DD-E5B38BE0C191}"/>
              </a:ext>
            </a:extLst>
          </p:cNvPr>
          <p:cNvSpPr txBox="1"/>
          <p:nvPr/>
        </p:nvSpPr>
        <p:spPr>
          <a:xfrm>
            <a:off x="828946" y="2626157"/>
            <a:ext cx="200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CAE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F7FFDAD-D42E-6094-57C3-DE26002236EB}"/>
              </a:ext>
            </a:extLst>
          </p:cNvPr>
          <p:cNvSpPr txBox="1"/>
          <p:nvPr/>
        </p:nvSpPr>
        <p:spPr>
          <a:xfrm>
            <a:off x="8868509" y="1525751"/>
            <a:ext cx="3182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Abs( input - output  )</a:t>
            </a: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Defect_Mask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 &gt; threshold (0.3)</a:t>
            </a:r>
          </a:p>
        </p:txBody>
      </p:sp>
    </p:spTree>
    <p:extLst>
      <p:ext uri="{BB962C8B-B14F-4D97-AF65-F5344CB8AC3E}">
        <p14:creationId xmlns:p14="http://schemas.microsoft.com/office/powerpoint/2010/main" val="795033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 descr="一張含有 圓形 的圖片&#10;&#10;自動產生的描述">
            <a:extLst>
              <a:ext uri="{FF2B5EF4-FFF2-40B4-BE49-F238E27FC236}">
                <a16:creationId xmlns:a16="http://schemas.microsoft.com/office/drawing/2014/main" id="{4965D229-1369-B7CC-E130-14DEE11F0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508" y="0"/>
            <a:ext cx="6858000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E04CFA6-596F-1F97-9FB3-528FB19B4381}"/>
              </a:ext>
            </a:extLst>
          </p:cNvPr>
          <p:cNvSpPr txBox="1"/>
          <p:nvPr/>
        </p:nvSpPr>
        <p:spPr>
          <a:xfrm>
            <a:off x="406159" y="2598003"/>
            <a:ext cx="20037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Attention </a:t>
            </a:r>
            <a:br>
              <a:rPr lang="en-US" altLang="zh-TW" sz="2400" b="1" dirty="0">
                <a:solidFill>
                  <a:srgbClr val="D4D4D4"/>
                </a:solidFill>
                <a:latin typeface="+mj-lt"/>
              </a:rPr>
            </a:b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CAE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1B79CBD-18A4-6174-DE45-8C93DEF2D3FC}"/>
              </a:ext>
            </a:extLst>
          </p:cNvPr>
          <p:cNvSpPr txBox="1"/>
          <p:nvPr/>
        </p:nvSpPr>
        <p:spPr>
          <a:xfrm>
            <a:off x="8868509" y="1525751"/>
            <a:ext cx="3182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Abs( input - output  )</a:t>
            </a: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Defect_Mask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 &gt; threshold (0.3)</a:t>
            </a:r>
          </a:p>
        </p:txBody>
      </p:sp>
    </p:spTree>
    <p:extLst>
      <p:ext uri="{BB962C8B-B14F-4D97-AF65-F5344CB8AC3E}">
        <p14:creationId xmlns:p14="http://schemas.microsoft.com/office/powerpoint/2010/main" val="659667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圓形 的圖片&#10;&#10;自動產生的描述">
            <a:extLst>
              <a:ext uri="{FF2B5EF4-FFF2-40B4-BE49-F238E27FC236}">
                <a16:creationId xmlns:a16="http://schemas.microsoft.com/office/drawing/2014/main" id="{A95197F5-49A4-E0EF-0162-3B8AD094B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807" y="0"/>
            <a:ext cx="6858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88FC0FF-62DE-3E21-8ED1-F7DA6E5D3A00}"/>
              </a:ext>
            </a:extLst>
          </p:cNvPr>
          <p:cNvSpPr txBox="1"/>
          <p:nvPr/>
        </p:nvSpPr>
        <p:spPr>
          <a:xfrm>
            <a:off x="828946" y="2626157"/>
            <a:ext cx="200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VAE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60B5E0A-AE9C-15A0-A3BB-8A19BC91E67D}"/>
              </a:ext>
            </a:extLst>
          </p:cNvPr>
          <p:cNvSpPr txBox="1"/>
          <p:nvPr/>
        </p:nvSpPr>
        <p:spPr>
          <a:xfrm>
            <a:off x="8868509" y="1525751"/>
            <a:ext cx="31828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Abs( input - output  )</a:t>
            </a: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Defect_Mask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:</a:t>
            </a:r>
          </a:p>
          <a:p>
            <a:r>
              <a:rPr lang="en-US" altLang="zh-TW" sz="2400" b="1" dirty="0" err="1">
                <a:solidFill>
                  <a:srgbClr val="D4D4D4"/>
                </a:solidFill>
                <a:latin typeface="+mj-lt"/>
              </a:rPr>
              <a:t>Reconstruction_Error</a:t>
            </a: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 &gt; threshold (0.3)</a:t>
            </a:r>
          </a:p>
        </p:txBody>
      </p:sp>
    </p:spTree>
    <p:extLst>
      <p:ext uri="{BB962C8B-B14F-4D97-AF65-F5344CB8AC3E}">
        <p14:creationId xmlns:p14="http://schemas.microsoft.com/office/powerpoint/2010/main" val="66392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430366" y="900815"/>
            <a:ext cx="10086800" cy="96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/>
              <a:t>Agenda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430366" y="2182074"/>
            <a:ext cx="6922524" cy="408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-US" altLang="zh-TW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Project Goal</a:t>
            </a:r>
            <a:endParaRPr lang="en-US"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2: EDA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" sz="2433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3. Image Classification</a:t>
            </a:r>
            <a:endParaRPr sz="24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4: Image Anomaly Detection and Localization</a:t>
            </a:r>
          </a:p>
          <a:p>
            <a:pPr marL="0" indent="0">
              <a:spcBef>
                <a:spcPts val="1600"/>
              </a:spcBef>
              <a:buNone/>
            </a:pPr>
            <a:endParaRPr lang="en-US" sz="2433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buNone/>
            </a:pPr>
            <a:endParaRPr sz="2433" dirty="0"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sz="2433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sz="3200" dirty="0">
                <a:solidFill>
                  <a:schemeClr val="lt1"/>
                </a:solidFill>
              </a:rPr>
              <a:t>P</a:t>
            </a:r>
            <a:r>
              <a:rPr lang="en" sz="3200" dirty="0">
                <a:solidFill>
                  <a:schemeClr val="lt1"/>
                </a:solidFill>
              </a:rPr>
              <a:t>roject  Goal: image classification</a:t>
            </a:r>
            <a:endParaRPr sz="3200" dirty="0">
              <a:solidFill>
                <a:schemeClr val="lt1"/>
              </a:solidFill>
            </a:endParaRPr>
          </a:p>
        </p:txBody>
      </p:sp>
      <p:sp>
        <p:nvSpPr>
          <p:cNvPr id="2" name="Google Shape;406;p20">
            <a:extLst>
              <a:ext uri="{FF2B5EF4-FFF2-40B4-BE49-F238E27FC236}">
                <a16:creationId xmlns:a16="http://schemas.microsoft.com/office/drawing/2014/main" id="{5ECC39AC-A6FB-2DEE-497A-BB7498318309}"/>
              </a:ext>
            </a:extLst>
          </p:cNvPr>
          <p:cNvSpPr txBox="1"/>
          <p:nvPr/>
        </p:nvSpPr>
        <p:spPr>
          <a:xfrm>
            <a:off x="1413935" y="2267500"/>
            <a:ext cx="5880717" cy="389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Compare Shallow and Deep Networks for Classification</a:t>
            </a:r>
          </a:p>
          <a:p>
            <a:pPr marL="285750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Objective: To classify product defects using different network architectures.</a:t>
            </a:r>
          </a:p>
          <a:p>
            <a:pPr marL="285750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Method: </a:t>
            </a:r>
          </a:p>
          <a:p>
            <a:pPr marL="742950" lvl="1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Implemented a CNN-based </a:t>
            </a:r>
            <a:r>
              <a:rPr lang="en-US" sz="1600" dirty="0" err="1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ResNet</a:t>
            </a: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 model using </a:t>
            </a:r>
            <a:r>
              <a:rPr lang="en-US" sz="1600" dirty="0" err="1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PyTorch</a:t>
            </a: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.</a:t>
            </a:r>
          </a:p>
          <a:p>
            <a:pPr marL="742950" lvl="1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Experimented with various versions of </a:t>
            </a:r>
            <a:r>
              <a:rPr lang="en-US" sz="1600" dirty="0" err="1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ResNet</a:t>
            </a:r>
            <a:r>
              <a:rPr lang="en-US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 models to compare performance..</a:t>
            </a:r>
          </a:p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 </a:t>
            </a:r>
            <a:endParaRPr sz="1467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" name="圖片 8" descr="一張含有 文字, 圖表, 設計, 螢幕擷取畫面 的圖片&#10;&#10;自動產生的描述">
            <a:extLst>
              <a:ext uri="{FF2B5EF4-FFF2-40B4-BE49-F238E27FC236}">
                <a16:creationId xmlns:a16="http://schemas.microsoft.com/office/drawing/2014/main" id="{F30B4FBB-D654-5DEC-E0A0-3BFE7910C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168" y="2521768"/>
            <a:ext cx="4905154" cy="275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5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sz="3200" dirty="0">
                <a:solidFill>
                  <a:schemeClr val="lt1"/>
                </a:solidFill>
              </a:rPr>
              <a:t>Project  Goal: Image Anomaly Detection and Localization</a:t>
            </a:r>
            <a:br>
              <a:rPr lang="en-US" sz="3200" dirty="0">
                <a:solidFill>
                  <a:schemeClr val="lt1"/>
                </a:solidFill>
              </a:rPr>
            </a:br>
            <a:endParaRPr lang="en-US" sz="3200" dirty="0">
              <a:solidFill>
                <a:schemeClr val="lt1"/>
              </a:solidFill>
            </a:endParaRPr>
          </a:p>
        </p:txBody>
      </p:sp>
      <p:sp>
        <p:nvSpPr>
          <p:cNvPr id="2" name="Google Shape;406;p20">
            <a:extLst>
              <a:ext uri="{FF2B5EF4-FFF2-40B4-BE49-F238E27FC236}">
                <a16:creationId xmlns:a16="http://schemas.microsoft.com/office/drawing/2014/main" id="{5ECC39AC-A6FB-2DEE-497A-BB7498318309}"/>
              </a:ext>
            </a:extLst>
          </p:cNvPr>
          <p:cNvSpPr txBox="1"/>
          <p:nvPr/>
        </p:nvSpPr>
        <p:spPr>
          <a:xfrm>
            <a:off x="1413935" y="2267500"/>
            <a:ext cx="5880717" cy="3897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285750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Objective: To locate defect areas in products using unsupervised learning.</a:t>
            </a:r>
          </a:p>
          <a:p>
            <a:pPr marL="285750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Method:</a:t>
            </a:r>
          </a:p>
          <a:p>
            <a:pPr marL="742950" lvl="1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Developed multiple models including:</a:t>
            </a:r>
          </a:p>
          <a:p>
            <a:pPr marL="1200150" lvl="2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Convolutional Autoencoder(CAE)</a:t>
            </a:r>
          </a:p>
          <a:p>
            <a:pPr marL="1200150" lvl="2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Variational Autoencoder (VAE)</a:t>
            </a:r>
          </a:p>
          <a:p>
            <a:pPr marL="1200150" lvl="2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Attention-based Convolutional Autoencoder (ATT_CAE)</a:t>
            </a:r>
          </a:p>
          <a:p>
            <a:pPr marL="742950" lvl="1" indent="-285750">
              <a:lnSpc>
                <a:spcPct val="115000"/>
              </a:lnSpc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altLang="zh-TW" sz="1600" dirty="0"/>
              <a:t>Applied these models to identify and locate defects in product images.</a:t>
            </a:r>
            <a:r>
              <a:rPr lang="en" sz="1600" dirty="0">
                <a:solidFill>
                  <a:schemeClr val="lt1"/>
                </a:solidFill>
                <a:latin typeface="Nunito"/>
                <a:ea typeface="Roboto"/>
                <a:cs typeface="Roboto"/>
                <a:sym typeface="Nunito"/>
              </a:rPr>
              <a:t> </a:t>
            </a:r>
            <a:endParaRPr sz="1467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" name="圖片 3" descr="一張含有 文字, 圖表, 寫生, 行 的圖片&#10;&#10;自動產生的描述">
            <a:extLst>
              <a:ext uri="{FF2B5EF4-FFF2-40B4-BE49-F238E27FC236}">
                <a16:creationId xmlns:a16="http://schemas.microsoft.com/office/drawing/2014/main" id="{E7F22663-807C-3C8C-F211-5EEB1C867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52" y="3429000"/>
            <a:ext cx="4528753" cy="169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3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" name="圖片 4" descr="一張含有 圓形, 揚聲器, 黑與白, 眼睛 的圖片&#10;&#10;自動產生的描述">
            <a:extLst>
              <a:ext uri="{FF2B5EF4-FFF2-40B4-BE49-F238E27FC236}">
                <a16:creationId xmlns:a16="http://schemas.microsoft.com/office/drawing/2014/main" id="{51332C01-4A19-1A29-A36F-6D5539CD1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605" y="1760842"/>
            <a:ext cx="4265923" cy="4787732"/>
          </a:xfrm>
          <a:prstGeom prst="rect">
            <a:avLst/>
          </a:prstGeom>
        </p:spPr>
      </p:pic>
      <p:pic>
        <p:nvPicPr>
          <p:cNvPr id="7" name="圖片 6" descr="一張含有 圓形, 揚聲器, 眼睛, 黑與白 的圖片&#10;&#10;自動產生的描述">
            <a:extLst>
              <a:ext uri="{FF2B5EF4-FFF2-40B4-BE49-F238E27FC236}">
                <a16:creationId xmlns:a16="http://schemas.microsoft.com/office/drawing/2014/main" id="{8C931D48-CE28-E47B-6E9B-560FE0F8CE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3" y="1831123"/>
            <a:ext cx="4265924" cy="4787733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6CE6680A-52F0-5BC9-FE29-00818C93399F}"/>
              </a:ext>
            </a:extLst>
          </p:cNvPr>
          <p:cNvSpPr/>
          <p:nvPr/>
        </p:nvSpPr>
        <p:spPr>
          <a:xfrm>
            <a:off x="9008129" y="4603121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2DE6FA01-E0B4-5093-8251-409219B25749}"/>
              </a:ext>
            </a:extLst>
          </p:cNvPr>
          <p:cNvSpPr/>
          <p:nvPr/>
        </p:nvSpPr>
        <p:spPr>
          <a:xfrm>
            <a:off x="7386777" y="3776614"/>
            <a:ext cx="558825" cy="396289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5E2DCC5-6A0D-77E0-2969-BF9344B6C88F}"/>
              </a:ext>
            </a:extLst>
          </p:cNvPr>
          <p:cNvSpPr/>
          <p:nvPr/>
        </p:nvSpPr>
        <p:spPr>
          <a:xfrm>
            <a:off x="7431674" y="4750755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A0AAF10-1F13-4459-3BA3-568EAA1BBC11}"/>
              </a:ext>
            </a:extLst>
          </p:cNvPr>
          <p:cNvSpPr/>
          <p:nvPr/>
        </p:nvSpPr>
        <p:spPr>
          <a:xfrm>
            <a:off x="8076785" y="4499359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FE7CB6F-DFD8-E1A8-7185-E8177450D3BD}"/>
              </a:ext>
            </a:extLst>
          </p:cNvPr>
          <p:cNvSpPr/>
          <p:nvPr/>
        </p:nvSpPr>
        <p:spPr>
          <a:xfrm>
            <a:off x="9235926" y="2438444"/>
            <a:ext cx="606412" cy="537773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778B047C-D27F-9764-5FBA-5E61476F63AD}"/>
              </a:ext>
            </a:extLst>
          </p:cNvPr>
          <p:cNvSpPr/>
          <p:nvPr/>
        </p:nvSpPr>
        <p:spPr>
          <a:xfrm>
            <a:off x="7283858" y="5644794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52B71050-50F0-A43B-97B4-DE780FF6AAFF}"/>
              </a:ext>
            </a:extLst>
          </p:cNvPr>
          <p:cNvSpPr/>
          <p:nvPr/>
        </p:nvSpPr>
        <p:spPr>
          <a:xfrm>
            <a:off x="7733203" y="5182034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0A69A8A1-261D-F932-E650-6522A4D1601F}"/>
              </a:ext>
            </a:extLst>
          </p:cNvPr>
          <p:cNvSpPr/>
          <p:nvPr/>
        </p:nvSpPr>
        <p:spPr>
          <a:xfrm>
            <a:off x="8158002" y="5487042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1FC1AC39-DDC1-4B7C-41D0-646E2A5EF074}"/>
              </a:ext>
            </a:extLst>
          </p:cNvPr>
          <p:cNvSpPr/>
          <p:nvPr/>
        </p:nvSpPr>
        <p:spPr>
          <a:xfrm>
            <a:off x="9069393" y="3995434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9F4DBA5-8D37-651E-66E7-74C8BD2FCB30}"/>
              </a:ext>
            </a:extLst>
          </p:cNvPr>
          <p:cNvSpPr/>
          <p:nvPr/>
        </p:nvSpPr>
        <p:spPr>
          <a:xfrm>
            <a:off x="9697391" y="4051581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54035A8-E0D7-09E2-858E-2E932B04337C}"/>
              </a:ext>
            </a:extLst>
          </p:cNvPr>
          <p:cNvSpPr/>
          <p:nvPr/>
        </p:nvSpPr>
        <p:spPr>
          <a:xfrm>
            <a:off x="10552321" y="2434915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9ED31AAA-B0C0-3803-CEB2-B5BE3B5CB229}"/>
              </a:ext>
            </a:extLst>
          </p:cNvPr>
          <p:cNvSpPr/>
          <p:nvPr/>
        </p:nvSpPr>
        <p:spPr>
          <a:xfrm>
            <a:off x="10843226" y="4432205"/>
            <a:ext cx="424799" cy="318551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4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A1E2F02-A9BD-863D-4BE8-C8899C08E06A}"/>
              </a:ext>
            </a:extLst>
          </p:cNvPr>
          <p:cNvSpPr txBox="1"/>
          <p:nvPr/>
        </p:nvSpPr>
        <p:spPr>
          <a:xfrm>
            <a:off x="5039842" y="2004027"/>
            <a:ext cx="200372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Training Data</a:t>
            </a:r>
            <a:br>
              <a:rPr lang="en-US" altLang="zh-TW" sz="1600" dirty="0">
                <a:solidFill>
                  <a:srgbClr val="D4D4D4"/>
                </a:solidFill>
                <a:latin typeface="+mj-lt"/>
              </a:rPr>
            </a:br>
            <a:r>
              <a:rPr lang="en-US" altLang="zh-TW" sz="1600" dirty="0" err="1">
                <a:solidFill>
                  <a:srgbClr val="D4D4D4"/>
                </a:solidFill>
                <a:latin typeface="+mj-lt"/>
              </a:rPr>
              <a:t>Data</a:t>
            </a:r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 shape:</a:t>
            </a:r>
            <a:br>
              <a:rPr lang="en-US" altLang="zh-TW" sz="1600" dirty="0">
                <a:solidFill>
                  <a:srgbClr val="D4D4D4"/>
                </a:solidFill>
                <a:latin typeface="+mj-lt"/>
              </a:rPr>
            </a:br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(6633, 300, 300)</a:t>
            </a:r>
          </a:p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Def: 3758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Ok : 2875</a:t>
            </a:r>
          </a:p>
        </p:txBody>
      </p:sp>
    </p:spTree>
    <p:extLst>
      <p:ext uri="{BB962C8B-B14F-4D97-AF65-F5344CB8AC3E}">
        <p14:creationId xmlns:p14="http://schemas.microsoft.com/office/powerpoint/2010/main" val="579154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22" name="圖片 21" descr="一張含有 螢幕擷取畫面, 圓形, 鮮豔, 天文學 的圖片&#10;&#10;自動產生的描述">
            <a:extLst>
              <a:ext uri="{FF2B5EF4-FFF2-40B4-BE49-F238E27FC236}">
                <a16:creationId xmlns:a16="http://schemas.microsoft.com/office/drawing/2014/main" id="{A929E56D-3AAA-7463-B75C-6FFE235CE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74" y="1780154"/>
            <a:ext cx="4347945" cy="4539065"/>
          </a:xfrm>
          <a:prstGeom prst="rect">
            <a:avLst/>
          </a:prstGeom>
        </p:spPr>
      </p:pic>
      <p:pic>
        <p:nvPicPr>
          <p:cNvPr id="24" name="圖片 23" descr="一張含有 螢幕擷取畫面, 圓形, 鮮豔, 樣式 的圖片&#10;&#10;自動產生的描述">
            <a:extLst>
              <a:ext uri="{FF2B5EF4-FFF2-40B4-BE49-F238E27FC236}">
                <a16:creationId xmlns:a16="http://schemas.microsoft.com/office/drawing/2014/main" id="{D665FE10-6DE5-DD81-7DCD-40692D73C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697" y="1780154"/>
            <a:ext cx="4528448" cy="453906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C91515-1345-6821-BF7A-BFBEB044571F}"/>
              </a:ext>
            </a:extLst>
          </p:cNvPr>
          <p:cNvSpPr txBox="1"/>
          <p:nvPr/>
        </p:nvSpPr>
        <p:spPr>
          <a:xfrm>
            <a:off x="5039842" y="2004027"/>
            <a:ext cx="2003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&lt;-</a:t>
            </a:r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Most likely defective part</a:t>
            </a:r>
          </a:p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                          </a:t>
            </a:r>
            <a:r>
              <a:rPr lang="en-US" altLang="zh-TW" sz="1600" b="1" dirty="0">
                <a:solidFill>
                  <a:srgbClr val="D4D4D4"/>
                </a:solidFill>
                <a:latin typeface="+mj-lt"/>
              </a:rPr>
              <a:t>-&gt;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Pixel Reduction 2D</a:t>
            </a:r>
          </a:p>
          <a:p>
            <a:r>
              <a:rPr lang="en-US" altLang="zh-TW" sz="1600" dirty="0">
                <a:solidFill>
                  <a:srgbClr val="D4D4D4"/>
                </a:solidFill>
                <a:latin typeface="+mj-lt"/>
              </a:rPr>
              <a:t>Distribution   </a:t>
            </a:r>
          </a:p>
        </p:txBody>
      </p:sp>
    </p:spTree>
    <p:extLst>
      <p:ext uri="{BB962C8B-B14F-4D97-AF65-F5344CB8AC3E}">
        <p14:creationId xmlns:p14="http://schemas.microsoft.com/office/powerpoint/2010/main" val="29680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xfrm>
            <a:off x="1697303" y="463920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lang="en-US" altLang="zh-TW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圖片 9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A4007AE7-7D59-626F-C6C8-785036E77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57" y="2414870"/>
            <a:ext cx="3545831" cy="3817255"/>
          </a:xfrm>
          <a:prstGeom prst="rect">
            <a:avLst/>
          </a:prstGeom>
        </p:spPr>
      </p:pic>
      <p:pic>
        <p:nvPicPr>
          <p:cNvPr id="12" name="圖片 11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57D598CE-0311-FC42-C9C9-490CDA2D1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998" y="2414869"/>
            <a:ext cx="2857500" cy="4064000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DB16D47B-BD6D-C7DD-12E8-A07B22985043}"/>
              </a:ext>
            </a:extLst>
          </p:cNvPr>
          <p:cNvSpPr txBox="1"/>
          <p:nvPr/>
        </p:nvSpPr>
        <p:spPr>
          <a:xfrm>
            <a:off x="820394" y="2572657"/>
            <a:ext cx="200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CNN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3BA458-0459-9136-54BE-FC74ABB41DBD}"/>
              </a:ext>
            </a:extLst>
          </p:cNvPr>
          <p:cNvSpPr txBox="1"/>
          <p:nvPr/>
        </p:nvSpPr>
        <p:spPr>
          <a:xfrm>
            <a:off x="5807338" y="2566235"/>
            <a:ext cx="2003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+mj-lt"/>
              </a:rPr>
              <a:t>ResNet</a:t>
            </a:r>
            <a:endParaRPr lang="en-US" altLang="zh-TW" sz="2400" b="1" dirty="0">
              <a:latin typeface="+mj-lt"/>
            </a:endParaRPr>
          </a:p>
          <a:p>
            <a:pPr marL="380990" indent="-380990">
              <a:buFontTx/>
              <a:buChar char="-"/>
            </a:pPr>
            <a:endParaRPr lang="en-US" altLang="zh-TW" sz="2400" b="1" dirty="0">
              <a:latin typeface="+mj-lt"/>
            </a:endParaRPr>
          </a:p>
          <a:p>
            <a:r>
              <a:rPr lang="en-US" altLang="zh-TW" sz="1600" dirty="0">
                <a:latin typeface="+mj-lt"/>
              </a:rPr>
              <a:t>Layers Block:</a:t>
            </a:r>
          </a:p>
          <a:p>
            <a:r>
              <a:rPr lang="en-US" altLang="zh-TW" sz="1600" dirty="0">
                <a:latin typeface="+mj-lt"/>
              </a:rPr>
              <a:t>50:   [3, 4, 6, 3]</a:t>
            </a:r>
          </a:p>
          <a:p>
            <a:r>
              <a:rPr lang="en-US" altLang="zh-TW" sz="1600" dirty="0">
                <a:latin typeface="+mj-lt"/>
              </a:rPr>
              <a:t>101: [3, 4, 23, 3]</a:t>
            </a:r>
          </a:p>
          <a:p>
            <a:endParaRPr lang="en-US" altLang="zh-TW" sz="1600" dirty="0">
              <a:latin typeface="+mj-lt"/>
            </a:endParaRPr>
          </a:p>
          <a:p>
            <a:r>
              <a:rPr lang="en-US" altLang="zh-TW" sz="1600" dirty="0"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https://arxiv.org/pdf/1512.03385</a:t>
            </a:r>
            <a:endParaRPr lang="en-US" altLang="zh-TW" sz="1600" dirty="0">
              <a:latin typeface="+mj-lt"/>
            </a:endParaRPr>
          </a:p>
        </p:txBody>
      </p:sp>
      <p:pic>
        <p:nvPicPr>
          <p:cNvPr id="18" name="圖片 17" descr="一張含有 文字, 螢幕擷取畫面, 字型 的圖片&#10;&#10;自動產生的描述">
            <a:extLst>
              <a:ext uri="{FF2B5EF4-FFF2-40B4-BE49-F238E27FC236}">
                <a16:creationId xmlns:a16="http://schemas.microsoft.com/office/drawing/2014/main" id="{73352983-E53D-3E58-0128-F1CAF5C01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998" y="587291"/>
            <a:ext cx="2782081" cy="170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68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xfrm>
            <a:off x="1655069" y="489875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Bef>
                <a:spcPts val="1600"/>
              </a:spcBef>
              <a:buNone/>
            </a:pPr>
            <a:r>
              <a:rPr lang="en-US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Image Classification</a:t>
            </a:r>
            <a:endParaRPr lang="en-US" altLang="zh-TW" sz="32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505;p29">
            <a:extLst>
              <a:ext uri="{FF2B5EF4-FFF2-40B4-BE49-F238E27FC236}">
                <a16:creationId xmlns:a16="http://schemas.microsoft.com/office/drawing/2014/main" id="{51EBFE25-D952-56EE-B80D-155E910A7CF9}"/>
              </a:ext>
            </a:extLst>
          </p:cNvPr>
          <p:cNvSpPr txBox="1"/>
          <p:nvPr/>
        </p:nvSpPr>
        <p:spPr>
          <a:xfrm>
            <a:off x="1738400" y="1591897"/>
            <a:ext cx="50708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TW" sz="2433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Classify Task</a:t>
            </a:r>
            <a:r>
              <a:rPr lang="en" sz="2433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</a:t>
            </a:r>
            <a:endParaRPr sz="2433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609585">
              <a:lnSpc>
                <a:spcPct val="115000"/>
              </a:lnSpc>
              <a:spcBef>
                <a:spcPts val="1600"/>
              </a:spcBef>
            </a:pPr>
            <a:endParaRPr sz="2433" dirty="0">
              <a:solidFill>
                <a:srgbClr val="424242"/>
              </a:solidFill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endParaRPr sz="1633" dirty="0">
              <a:solidFill>
                <a:srgbClr val="42424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19" name="Google Shape;370;p60">
            <a:extLst>
              <a:ext uri="{FF2B5EF4-FFF2-40B4-BE49-F238E27FC236}">
                <a16:creationId xmlns:a16="http://schemas.microsoft.com/office/drawing/2014/main" id="{2D1F10B9-11A0-CCF3-C855-A0BA53A159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5735132"/>
              </p:ext>
            </p:extLst>
          </p:nvPr>
        </p:nvGraphicFramePr>
        <p:xfrm>
          <a:off x="787463" y="4156190"/>
          <a:ext cx="4486536" cy="170159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95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55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5512">
                  <a:extLst>
                    <a:ext uri="{9D8B030D-6E8A-4147-A177-3AD203B41FA5}">
                      <a16:colId xmlns:a16="http://schemas.microsoft.com/office/drawing/2014/main" val="2529779773"/>
                    </a:ext>
                  </a:extLst>
                </a:gridCol>
              </a:tblGrid>
              <a:tr h="568920">
                <a:tc gridSpan="3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2100" b="1" dirty="0">
                          <a:solidFill>
                            <a:schemeClr val="tx1"/>
                          </a:solidFill>
                        </a:rPr>
                        <a:t>Test Set Accuracy</a:t>
                      </a:r>
                      <a:endParaRPr sz="2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chemeClr val="bg2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900" b="1" dirty="0">
                          <a:solidFill>
                            <a:schemeClr val="tx1"/>
                          </a:solidFill>
                        </a:rPr>
                        <a:t>CNN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900" b="1" dirty="0">
                          <a:solidFill>
                            <a:schemeClr val="tx1"/>
                          </a:solidFill>
                        </a:rPr>
                        <a:t>ResNet50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900" b="1" dirty="0">
                          <a:solidFill>
                            <a:schemeClr val="tx1"/>
                          </a:solidFill>
                        </a:rPr>
                        <a:t>ResNet101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316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tx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81.40%</a:t>
                      </a:r>
                      <a:endParaRPr sz="2100" dirty="0">
                        <a:solidFill>
                          <a:schemeClr val="tx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tx1"/>
                          </a:solidFill>
                        </a:rPr>
                        <a:t>98.60%</a:t>
                      </a:r>
                      <a:endParaRPr sz="2100" dirty="0">
                        <a:solidFill>
                          <a:schemeClr val="tx1"/>
                        </a:solidFill>
                      </a:endParaRP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-US" altLang="zh-TW" sz="2100" dirty="0">
                          <a:solidFill>
                            <a:schemeClr val="tx1"/>
                          </a:solidFill>
                        </a:rPr>
                        <a:t>98.60%</a:t>
                      </a:r>
                    </a:p>
                  </a:txBody>
                  <a:tcPr marL="121900" marR="121900" marT="121900" marB="121900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1" name="圖片 20" descr="一張含有 圖表, 文字, 行, 繪圖 的圖片&#10;&#10;自動產生的描述">
            <a:extLst>
              <a:ext uri="{FF2B5EF4-FFF2-40B4-BE49-F238E27FC236}">
                <a16:creationId xmlns:a16="http://schemas.microsoft.com/office/drawing/2014/main" id="{5539CD6F-8E0A-B9FA-592C-38AB08C89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760" y="1481275"/>
            <a:ext cx="5234309" cy="5234309"/>
          </a:xfrm>
          <a:prstGeom prst="rect">
            <a:avLst/>
          </a:prstGeom>
        </p:spPr>
      </p:pic>
      <p:pic>
        <p:nvPicPr>
          <p:cNvPr id="23" name="圖片 22" descr="一張含有 文字, 字型, 螢幕擷取畫面 的圖片&#10;&#10;自動產生的描述">
            <a:extLst>
              <a:ext uri="{FF2B5EF4-FFF2-40B4-BE49-F238E27FC236}">
                <a16:creationId xmlns:a16="http://schemas.microsoft.com/office/drawing/2014/main" id="{62DFE0E8-75C1-8D34-507B-8084836C6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64" y="2291498"/>
            <a:ext cx="4211257" cy="166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2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US" altLang="zh-TW" sz="36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Image Anomaly Detection and Localization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73BA458-0459-9136-54BE-FC74ABB41DBD}"/>
              </a:ext>
            </a:extLst>
          </p:cNvPr>
          <p:cNvSpPr txBox="1"/>
          <p:nvPr/>
        </p:nvSpPr>
        <p:spPr>
          <a:xfrm>
            <a:off x="8449877" y="1183501"/>
            <a:ext cx="20037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1600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https://doi.org/10.1016/j.ymssp.2021.108723</a:t>
            </a:r>
            <a:endParaRPr lang="en-US" altLang="zh-TW" sz="16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圖片 2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5FDEDFE8-F22B-5A01-A4CE-513B5BC8A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515" y="2363924"/>
            <a:ext cx="7133435" cy="1581728"/>
          </a:xfrm>
          <a:prstGeom prst="rect">
            <a:avLst/>
          </a:prstGeom>
        </p:spPr>
      </p:pic>
      <p:pic>
        <p:nvPicPr>
          <p:cNvPr id="7" name="圖片 6" descr="一張含有 文字, 螢幕擷取畫面, 名片, 設計 的圖片&#10;&#10;自動產生的描述">
            <a:extLst>
              <a:ext uri="{FF2B5EF4-FFF2-40B4-BE49-F238E27FC236}">
                <a16:creationId xmlns:a16="http://schemas.microsoft.com/office/drawing/2014/main" id="{07C9C7A9-AD33-7A94-2541-1C3407CDE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1517" y="3979343"/>
            <a:ext cx="5542481" cy="257352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ADAB5FDD-DDD4-62C3-6A39-5C3078A7B996}"/>
              </a:ext>
            </a:extLst>
          </p:cNvPr>
          <p:cNvSpPr txBox="1"/>
          <p:nvPr/>
        </p:nvSpPr>
        <p:spPr>
          <a:xfrm>
            <a:off x="1597795" y="2924298"/>
            <a:ext cx="2003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Train Model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C28125D-54B8-391A-99C4-7B13F87D890C}"/>
              </a:ext>
            </a:extLst>
          </p:cNvPr>
          <p:cNvSpPr txBox="1"/>
          <p:nvPr/>
        </p:nvSpPr>
        <p:spPr>
          <a:xfrm>
            <a:off x="1597794" y="4855733"/>
            <a:ext cx="20037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Image anomaly detection and localization</a:t>
            </a: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AE44794-12C7-C0B4-1716-8B1CAB7D7C7D}"/>
              </a:ext>
            </a:extLst>
          </p:cNvPr>
          <p:cNvSpPr txBox="1"/>
          <p:nvPr/>
        </p:nvSpPr>
        <p:spPr>
          <a:xfrm>
            <a:off x="9228407" y="4402356"/>
            <a:ext cx="25415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3 Network structure:</a:t>
            </a:r>
          </a:p>
          <a:p>
            <a:endParaRPr lang="en-US" altLang="zh-TW" sz="2400" b="1" dirty="0">
              <a:solidFill>
                <a:srgbClr val="D4D4D4"/>
              </a:solidFill>
              <a:latin typeface="+mj-lt"/>
            </a:endParaRPr>
          </a:p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- CAE</a:t>
            </a:r>
            <a:br>
              <a:rPr lang="en-US" altLang="zh-TW" sz="2400" b="1" dirty="0">
                <a:solidFill>
                  <a:srgbClr val="D4D4D4"/>
                </a:solidFill>
                <a:latin typeface="+mj-lt"/>
              </a:rPr>
            </a:br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- VAE</a:t>
            </a:r>
          </a:p>
          <a:p>
            <a:r>
              <a:rPr lang="en-US" altLang="zh-TW" sz="2400" b="1" dirty="0">
                <a:solidFill>
                  <a:srgbClr val="D4D4D4"/>
                </a:solidFill>
                <a:latin typeface="+mj-lt"/>
              </a:rPr>
              <a:t>- Attention CAE</a:t>
            </a:r>
          </a:p>
        </p:txBody>
      </p:sp>
    </p:spTree>
    <p:extLst>
      <p:ext uri="{BB962C8B-B14F-4D97-AF65-F5344CB8AC3E}">
        <p14:creationId xmlns:p14="http://schemas.microsoft.com/office/powerpoint/2010/main" val="3918071502"/>
      </p:ext>
    </p:extLst>
  </p:cSld>
  <p:clrMapOvr>
    <a:masterClrMapping/>
  </p:clrMapOvr>
</p:sld>
</file>

<file path=ppt/theme/theme1.xml><?xml version="1.0" encoding="utf-8"?>
<a:theme xmlns:a="http://schemas.openxmlformats.org/drawingml/2006/main" name="切割線">
  <a:themeElements>
    <a:clrScheme name="切割線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</TotalTime>
  <Words>670</Words>
  <Application>Microsoft Office PowerPoint</Application>
  <PresentationFormat>寬螢幕</PresentationFormat>
  <Paragraphs>105</Paragraphs>
  <Slides>14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Aptos</vt:lpstr>
      <vt:lpstr>Arial</vt:lpstr>
      <vt:lpstr>Century Gothic</vt:lpstr>
      <vt:lpstr>Nunito</vt:lpstr>
      <vt:lpstr>Open Sans</vt:lpstr>
      <vt:lpstr>Roboto</vt:lpstr>
      <vt:lpstr>Wingdings 3</vt:lpstr>
      <vt:lpstr>切割線</vt:lpstr>
      <vt:lpstr>Inspection of Cast Products</vt:lpstr>
      <vt:lpstr>Agenda</vt:lpstr>
      <vt:lpstr>Project  Goal: image classification</vt:lpstr>
      <vt:lpstr>Project  Goal: Image Anomaly Detection and Localization </vt:lpstr>
      <vt:lpstr>EDA</vt:lpstr>
      <vt:lpstr>EDA</vt:lpstr>
      <vt:lpstr>Image Classification</vt:lpstr>
      <vt:lpstr>Image Classification</vt:lpstr>
      <vt:lpstr>Image Anomaly Detection and Localization</vt:lpstr>
      <vt:lpstr>Deep Learning Example</vt:lpstr>
      <vt:lpstr>Image Anomaly Detection and Localization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徐偉鑫</dc:creator>
  <cp:lastModifiedBy>徐偉鑫</cp:lastModifiedBy>
  <cp:revision>1</cp:revision>
  <dcterms:created xsi:type="dcterms:W3CDTF">2024-09-09T13:24:10Z</dcterms:created>
  <dcterms:modified xsi:type="dcterms:W3CDTF">2024-09-09T13:47:18Z</dcterms:modified>
</cp:coreProperties>
</file>